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58" r:id="rId6"/>
    <p:sldId id="267" r:id="rId7"/>
    <p:sldId id="260" r:id="rId8"/>
    <p:sldId id="261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2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0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5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4959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87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14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91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20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3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5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5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51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86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2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4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3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C6AD094-D9EA-4C87-A91E-41B52713F96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9BA60-0F64-4315-9A0C-C48F07005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587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9478"/>
            <a:ext cx="9144000" cy="2387600"/>
          </a:xfrm>
        </p:spPr>
        <p:txBody>
          <a:bodyPr/>
          <a:lstStyle/>
          <a:p>
            <a:r>
              <a:rPr lang="en-US" dirty="0" smtClean="0"/>
              <a:t>Case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sz="6000" dirty="0" smtClean="0"/>
              <a:t>سندروم گیلن باره بدنبال هپاتیت </a:t>
            </a:r>
            <a:r>
              <a:rPr lang="fa-IR" sz="6000" dirty="0"/>
              <a:t>آ</a:t>
            </a:r>
            <a:endParaRPr lang="en-US" sz="6000" dirty="0" smtClean="0"/>
          </a:p>
        </p:txBody>
      </p:sp>
    </p:spTree>
    <p:extLst>
      <p:ext uri="{BB962C8B-B14F-4D97-AF65-F5344CB8AC3E}">
        <p14:creationId xmlns:p14="http://schemas.microsoft.com/office/powerpoint/2010/main" val="139112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تشخیص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MRI</a:t>
            </a:r>
            <a:r>
              <a:rPr lang="fa-IR" dirty="0" smtClean="0"/>
              <a:t> : برای رد سایر تشخیص ها هست ولی در </a:t>
            </a:r>
            <a:r>
              <a:rPr lang="en-US" dirty="0" smtClean="0"/>
              <a:t>GBS</a:t>
            </a:r>
            <a:r>
              <a:rPr lang="fa-IR" dirty="0" smtClean="0"/>
              <a:t> ضخیم شدن ریشه های عصبی داخل نخاع و کودااکوئینا دیده می شود</a:t>
            </a:r>
          </a:p>
          <a:p>
            <a:pPr algn="r" rtl="1"/>
            <a:endParaRPr lang="fa-IR" dirty="0"/>
          </a:p>
          <a:p>
            <a:pPr algn="r" rtl="1"/>
            <a:r>
              <a:rPr lang="en-US" dirty="0" smtClean="0"/>
              <a:t>CSF</a:t>
            </a:r>
            <a:r>
              <a:rPr lang="fa-IR" dirty="0" smtClean="0"/>
              <a:t> : افزایش دو برابری پروتئین و فقدان پلئوسیتوز دیده می شود</a:t>
            </a:r>
          </a:p>
          <a:p>
            <a:pPr algn="r" rtl="1"/>
            <a:r>
              <a:rPr lang="en-US" dirty="0" smtClean="0"/>
              <a:t>EMG-NCV</a:t>
            </a:r>
            <a:r>
              <a:rPr lang="fa-IR" dirty="0" smtClean="0"/>
              <a:t> : دنرویشن حاد عضله و کاهش شدید </a:t>
            </a:r>
            <a:r>
              <a:rPr lang="en-US" dirty="0" smtClean="0"/>
              <a:t>NCV</a:t>
            </a:r>
            <a:r>
              <a:rPr lang="fa-IR" dirty="0" smtClean="0"/>
              <a:t> </a:t>
            </a:r>
          </a:p>
          <a:p>
            <a:pPr algn="r" rtl="1"/>
            <a:r>
              <a:rPr lang="en-US" dirty="0" smtClean="0"/>
              <a:t>CK</a:t>
            </a:r>
            <a:r>
              <a:rPr lang="fa-IR" dirty="0" smtClean="0"/>
              <a:t> معمولا نرمال است...</a:t>
            </a:r>
          </a:p>
        </p:txBody>
      </p:sp>
    </p:spTree>
    <p:extLst>
      <p:ext uri="{BB962C8B-B14F-4D97-AF65-F5344CB8AC3E}">
        <p14:creationId xmlns:p14="http://schemas.microsoft.com/office/powerpoint/2010/main" val="243306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درمان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IGIV 1gr/kg * 2days</a:t>
            </a:r>
          </a:p>
          <a:p>
            <a:pPr algn="r" rtl="1"/>
            <a:r>
              <a:rPr lang="fa-IR" dirty="0" smtClean="0"/>
              <a:t>پلاسما فرزیس</a:t>
            </a:r>
          </a:p>
          <a:p>
            <a:pPr algn="r" rtl="1"/>
            <a:r>
              <a:rPr lang="fa-IR" dirty="0" smtClean="0"/>
              <a:t>داروهای ایمنوساپرسیو و ...</a:t>
            </a:r>
          </a:p>
          <a:p>
            <a:pPr algn="r" rtl="1"/>
            <a:r>
              <a:rPr lang="fa-IR" dirty="0" smtClean="0"/>
              <a:t>استروئید و درمان انتی بیوتیکی هیچ جایگاهی ندارد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1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پروگنوز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2-3 هفته بعد بهبودی خودبخود آغاز می شود</a:t>
            </a:r>
          </a:p>
          <a:p>
            <a:pPr algn="r" rtl="1"/>
            <a:r>
              <a:rPr lang="fa-IR" dirty="0" smtClean="0"/>
              <a:t>مسیر بهبودی عکس مسیر درگیری هست ...اخرین عملکردی که بهبود می یابد </a:t>
            </a:r>
            <a:r>
              <a:rPr lang="en-US" dirty="0" smtClean="0"/>
              <a:t>DTR</a:t>
            </a:r>
            <a:r>
              <a:rPr lang="fa-IR" dirty="0"/>
              <a:t> </a:t>
            </a:r>
            <a:r>
              <a:rPr lang="fa-IR" dirty="0" smtClean="0"/>
              <a:t>است</a:t>
            </a:r>
          </a:p>
          <a:p>
            <a:pPr algn="r" rtl="1"/>
            <a:r>
              <a:rPr lang="fa-IR" dirty="0" smtClean="0"/>
              <a:t>مواردی که پروگنوز را بد می کند؟</a:t>
            </a:r>
          </a:p>
          <a:p>
            <a:pPr algn="r" rtl="1"/>
            <a:r>
              <a:rPr lang="fa-IR" dirty="0" smtClean="0"/>
              <a:t>درگیری اعصاب کرانیال</a:t>
            </a:r>
          </a:p>
          <a:p>
            <a:pPr algn="r" rtl="1"/>
            <a:r>
              <a:rPr lang="fa-IR" dirty="0" smtClean="0"/>
              <a:t>نیاز به انتوباسیون </a:t>
            </a:r>
          </a:p>
          <a:p>
            <a:pPr algn="r" rtl="1"/>
            <a:r>
              <a:rPr lang="fa-IR" dirty="0" smtClean="0"/>
              <a:t>حداکثر ناتوانی در شروع بیماری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81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220" y="2052918"/>
            <a:ext cx="9404723" cy="1400530"/>
          </a:xfrm>
        </p:spPr>
        <p:txBody>
          <a:bodyPr/>
          <a:lstStyle/>
          <a:p>
            <a:pPr algn="ctr"/>
            <a:r>
              <a:rPr lang="fa-IR" sz="7200" dirty="0" smtClean="0"/>
              <a:t>سپاس از توجه و حضور شما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0" y="1164276"/>
            <a:ext cx="8946541" cy="419548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پسر 9 ساله بدون سابقه بیماری خاص با شکایت ضعف و بی حالی از 4 روز قبل ، تهوع و استفراغ و عدم تحمل </a:t>
            </a:r>
            <a:r>
              <a:rPr lang="en-US" dirty="0" smtClean="0"/>
              <a:t>PO</a:t>
            </a:r>
            <a:r>
              <a:rPr lang="fa-IR" dirty="0" smtClean="0"/>
              <a:t> و زردی پوست و اسکلرا و درد شکم از 2 روز قبل از پذیرش مراجعه کرده بود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در معاینه بالینی علایم حیاتی پایدار بود</a:t>
            </a:r>
          </a:p>
          <a:p>
            <a:pPr algn="r" rtl="1"/>
            <a:r>
              <a:rPr lang="fa-IR" dirty="0" smtClean="0"/>
              <a:t>زردی در پوست و اسکلرا کاملا مشهود بود</a:t>
            </a:r>
          </a:p>
          <a:p>
            <a:pPr algn="r" rtl="1"/>
            <a:r>
              <a:rPr lang="fa-IR" dirty="0" smtClean="0"/>
              <a:t>سایر معاینات کاملا نرمال بود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9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486" y="82096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6" y="1407659"/>
            <a:ext cx="10515600" cy="5153706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روزسوم بستری زردی بیمار به تدریج کمتر شد اما بیمار دچار تب شدید و ضعف و درد در اندام تحتانی و عدم توانایی در راه رفتن شد </a:t>
            </a:r>
          </a:p>
          <a:p>
            <a:pPr algn="r" rtl="1"/>
            <a:r>
              <a:rPr lang="fa-IR" dirty="0" smtClean="0"/>
              <a:t>بیمار </a:t>
            </a:r>
            <a:r>
              <a:rPr lang="en-US" dirty="0" smtClean="0"/>
              <a:t>ILL</a:t>
            </a:r>
            <a:r>
              <a:rPr lang="fa-IR" dirty="0" smtClean="0"/>
              <a:t> و توکسیک و تبدار بود . بی اشتها بود .</a:t>
            </a:r>
          </a:p>
          <a:p>
            <a:pPr algn="r" rtl="1"/>
            <a:r>
              <a:rPr lang="fa-IR" dirty="0" smtClean="0"/>
              <a:t>در معاینه نورولوژی:</a:t>
            </a:r>
          </a:p>
          <a:p>
            <a:pPr algn="r" rtl="1"/>
            <a:r>
              <a:rPr lang="fa-IR" dirty="0" smtClean="0"/>
              <a:t>معاینه مردمک ها میدسایز و راکتیو به نور بود</a:t>
            </a:r>
          </a:p>
          <a:p>
            <a:pPr algn="r" rtl="1"/>
            <a:r>
              <a:rPr lang="fa-IR" dirty="0" smtClean="0"/>
              <a:t>ردور گردن در معاینه داشت</a:t>
            </a:r>
          </a:p>
          <a:p>
            <a:pPr algn="r" rtl="1"/>
            <a:r>
              <a:rPr lang="fa-IR" dirty="0" smtClean="0"/>
              <a:t>بیمار بسیار تحریک پذیر بود و همکاری لازم برای سایر معاینات نداشت</a:t>
            </a:r>
          </a:p>
        </p:txBody>
      </p:sp>
    </p:spTree>
    <p:extLst>
      <p:ext uri="{BB962C8B-B14F-4D97-AF65-F5344CB8AC3E}">
        <p14:creationId xmlns:p14="http://schemas.microsoft.com/office/powerpoint/2010/main" val="12108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 در اندام تحتانی :  رفلکس آشیل نداشت و رفلکس زانو کاهش پیدا کرده بود و فورس عضلات هم در حد 2پلاس بود و بیمار توانایی راه رفتن نداشت.</a:t>
            </a:r>
          </a:p>
          <a:p>
            <a:pPr algn="r" rtl="1"/>
            <a:r>
              <a:rPr lang="fa-IR" dirty="0"/>
              <a:t>در اندام فوقانی : رفلکس های تاندونی عمقی نرمال بود ولی ضعف در اندام فوقانی هم وجود داشت و فورس عضلات کاهش یافته بود</a:t>
            </a:r>
          </a:p>
          <a:p>
            <a:pPr algn="r" rtl="1"/>
            <a:r>
              <a:rPr lang="fa-IR" dirty="0"/>
              <a:t>بلع بیمار و رفلکس </a:t>
            </a:r>
            <a:r>
              <a:rPr lang="en-US" dirty="0"/>
              <a:t>gag</a:t>
            </a:r>
            <a:r>
              <a:rPr lang="fa-IR" dirty="0"/>
              <a:t> نرمال بود ( ضعف بولبار نداشت )</a:t>
            </a:r>
          </a:p>
          <a:p>
            <a:pPr algn="r" rtl="1"/>
            <a:r>
              <a:rPr lang="fa-IR" dirty="0"/>
              <a:t>سطح حسی هم وجود نداشت</a:t>
            </a:r>
          </a:p>
          <a:p>
            <a:pPr algn="r" rtl="1"/>
            <a:r>
              <a:rPr lang="fa-IR" dirty="0"/>
              <a:t>بیمار کاملا هوشیار بود اما </a:t>
            </a:r>
            <a:r>
              <a:rPr lang="en-US" dirty="0"/>
              <a:t>ill</a:t>
            </a:r>
            <a:r>
              <a:rPr lang="fa-IR" dirty="0"/>
              <a:t> و توکسیک </a:t>
            </a:r>
            <a:r>
              <a:rPr lang="fa-IR" dirty="0" smtClean="0"/>
              <a:t>بود</a:t>
            </a:r>
            <a:endParaRPr lang="fa-IR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6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ازمایشات بیمار </a:t>
            </a:r>
          </a:p>
          <a:p>
            <a:pPr algn="l"/>
            <a:r>
              <a:rPr lang="en-US" dirty="0" smtClean="0"/>
              <a:t>AST</a:t>
            </a:r>
            <a:r>
              <a:rPr lang="fa-IR" dirty="0" smtClean="0"/>
              <a:t> </a:t>
            </a:r>
            <a:r>
              <a:rPr lang="en-US" dirty="0" smtClean="0"/>
              <a:t>1101        221         133</a:t>
            </a:r>
          </a:p>
          <a:p>
            <a:pPr algn="l"/>
            <a:r>
              <a:rPr lang="en-US" dirty="0" smtClean="0"/>
              <a:t>ALT 1312         699</a:t>
            </a:r>
            <a:r>
              <a:rPr lang="fa-IR" dirty="0" smtClean="0"/>
              <a:t> </a:t>
            </a:r>
            <a:r>
              <a:rPr lang="en-US" dirty="0" smtClean="0"/>
              <a:t>        460</a:t>
            </a:r>
          </a:p>
          <a:p>
            <a:pPr algn="l"/>
            <a:r>
              <a:rPr lang="en-US" dirty="0" smtClean="0"/>
              <a:t>Bili total  5.4 </a:t>
            </a:r>
            <a:r>
              <a:rPr lang="fa-IR" dirty="0" smtClean="0"/>
              <a:t>  </a:t>
            </a:r>
            <a:r>
              <a:rPr lang="en-US" dirty="0" smtClean="0"/>
              <a:t>       4.2 </a:t>
            </a:r>
          </a:p>
          <a:p>
            <a:pPr algn="l"/>
            <a:r>
              <a:rPr lang="en-US" dirty="0" err="1" smtClean="0"/>
              <a:t>Dirrect</a:t>
            </a:r>
            <a:r>
              <a:rPr lang="en-US" dirty="0" smtClean="0"/>
              <a:t> </a:t>
            </a:r>
            <a:r>
              <a:rPr lang="en-US" dirty="0" err="1" smtClean="0"/>
              <a:t>bili</a:t>
            </a:r>
            <a:r>
              <a:rPr lang="en-US" dirty="0" smtClean="0"/>
              <a:t>  3.7</a:t>
            </a:r>
            <a:r>
              <a:rPr lang="fa-IR" dirty="0" smtClean="0"/>
              <a:t>   </a:t>
            </a:r>
            <a:r>
              <a:rPr lang="en-US" dirty="0" smtClean="0"/>
              <a:t>      3.1</a:t>
            </a:r>
          </a:p>
          <a:p>
            <a:pPr algn="l"/>
            <a:r>
              <a:rPr lang="en-US" dirty="0" smtClean="0"/>
              <a:t>HAV IgM 6.70</a:t>
            </a:r>
          </a:p>
          <a:p>
            <a:pPr algn="l"/>
            <a:r>
              <a:rPr lang="en-US" dirty="0" smtClean="0"/>
              <a:t>UA  NL</a:t>
            </a:r>
          </a:p>
          <a:p>
            <a:pPr algn="l"/>
            <a:r>
              <a:rPr lang="en-US" dirty="0" smtClean="0"/>
              <a:t>CBC  NL        13000 (N 85%)</a:t>
            </a:r>
          </a:p>
          <a:p>
            <a:pPr algn="l"/>
            <a:r>
              <a:rPr lang="en-US" dirty="0" smtClean="0"/>
              <a:t>PT . INR   NL</a:t>
            </a:r>
            <a:endParaRPr lang="fa-IR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2614410" y="2633665"/>
            <a:ext cx="450761" cy="103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717437" y="3103809"/>
            <a:ext cx="450761" cy="729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694087" y="2661534"/>
            <a:ext cx="450761" cy="103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741312" y="3077104"/>
            <a:ext cx="450761" cy="103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065171" y="3543836"/>
            <a:ext cx="450761" cy="103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3290551" y="3944605"/>
            <a:ext cx="450761" cy="103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575771" y="5265314"/>
            <a:ext cx="450761" cy="103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0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Wright , 2me </a:t>
            </a:r>
            <a:r>
              <a:rPr lang="en-US" dirty="0" err="1" smtClean="0"/>
              <a:t>neg</a:t>
            </a:r>
            <a:endParaRPr lang="en-US" dirty="0" smtClean="0"/>
          </a:p>
          <a:p>
            <a:r>
              <a:rPr lang="en-US" dirty="0" smtClean="0"/>
              <a:t>ESR 52</a:t>
            </a:r>
          </a:p>
          <a:p>
            <a:r>
              <a:rPr lang="en-US" dirty="0" smtClean="0"/>
              <a:t>CPK 16         35</a:t>
            </a:r>
          </a:p>
          <a:p>
            <a:r>
              <a:rPr lang="en-US" dirty="0" smtClean="0"/>
              <a:t>LDH 270         352</a:t>
            </a:r>
          </a:p>
          <a:p>
            <a:r>
              <a:rPr lang="en-US" dirty="0" smtClean="0"/>
              <a:t>CRP 4</a:t>
            </a:r>
          </a:p>
          <a:p>
            <a:r>
              <a:rPr lang="en-US" dirty="0" smtClean="0"/>
              <a:t>Alb , total </a:t>
            </a:r>
            <a:r>
              <a:rPr lang="en-US" dirty="0" err="1" smtClean="0"/>
              <a:t>prot</a:t>
            </a:r>
            <a:r>
              <a:rPr lang="en-US" dirty="0" smtClean="0"/>
              <a:t> NL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453426" y="3090692"/>
            <a:ext cx="450761" cy="901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588653" y="3541691"/>
            <a:ext cx="450761" cy="103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5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طبق مشاوره عفونی با توجه به میالژی و تب برای بیمار انفلونزا مطرح شد </a:t>
            </a:r>
            <a:r>
              <a:rPr lang="fa-IR" dirty="0" smtClean="0"/>
              <a:t>که تامی فلو و درمان های حمایتی ادامه پیدا کرد</a:t>
            </a:r>
          </a:p>
          <a:p>
            <a:pPr algn="r" rtl="1"/>
            <a:r>
              <a:rPr lang="fa-IR" dirty="0" smtClean="0"/>
              <a:t>در ادامه بیمار ردور گردنی در معاینه داشت که با توجه به عدم رضایت ال پی برای بیمار سفوتاکسیم شروع شد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با توجه به پیشرفت ضعف در اندام تحتانی و معاینات نورولوژی غیر طبیعی مشاوره نورولوژی برای بیمار انجام شد که </a:t>
            </a:r>
          </a:p>
          <a:p>
            <a:pPr algn="r" rtl="1"/>
            <a:r>
              <a:rPr lang="en-US" dirty="0" smtClean="0"/>
              <a:t>EMG-NCV</a:t>
            </a:r>
            <a:r>
              <a:rPr lang="fa-IR" dirty="0" smtClean="0"/>
              <a:t> انجام شد که مطرح کننده پلی نوروپاتی حاد اندام های تحتانی بود</a:t>
            </a:r>
          </a:p>
          <a:p>
            <a:pPr algn="r" rtl="1"/>
            <a:r>
              <a:rPr lang="en-US" dirty="0" smtClean="0"/>
              <a:t>MRI</a:t>
            </a:r>
            <a:r>
              <a:rPr lang="fa-IR" dirty="0" smtClean="0"/>
              <a:t> انجام شد که نرمال بود</a:t>
            </a:r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68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درمان بیمار سریعا با </a:t>
            </a:r>
            <a:r>
              <a:rPr lang="en-US" dirty="0" smtClean="0"/>
              <a:t>IVIG</a:t>
            </a:r>
            <a:r>
              <a:rPr lang="fa-IR" dirty="0" smtClean="0"/>
              <a:t> شروع شد </a:t>
            </a:r>
          </a:p>
          <a:p>
            <a:pPr algn="r" rtl="1"/>
            <a:r>
              <a:rPr lang="fa-IR" dirty="0" smtClean="0"/>
              <a:t>پس از دریافت اولین کورس دارو رفلکس ها کاملا نرمال شد اما ضعف بیمار بطور کامل بهبود پیدا نکرد و بیمار با لنگش مختصر و توصیه به مراجعه مجدد مرخص شد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در مراجعه مجدد ضعف بیمار همچنان ادامه داشت و یکبار در مدرسه بطور ناگهانی زمین خورده بود اما بیمار توانایی راه رفتن بدون کمک را داشت که بستری شد و تحت درمان دارویی با </a:t>
            </a:r>
            <a:r>
              <a:rPr lang="en-US" dirty="0" smtClean="0"/>
              <a:t>IVIG</a:t>
            </a:r>
            <a:r>
              <a:rPr lang="fa-IR" dirty="0" smtClean="0"/>
              <a:t>  قرار گرفت و پس از گذشت 4 ماه نهایتا بیمار به طور کامل و بدون ضعف راه میرفت ...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8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سندروم گیلن باره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پلی نوروپاتی حاد متعاقب عفونت که بیشتر اعصاب حرکتی و کمتر اعصاب حسی و اتونوم را درگیر می کند</a:t>
            </a:r>
          </a:p>
          <a:p>
            <a:pPr algn="r" rtl="1"/>
            <a:r>
              <a:rPr lang="fa-IR" dirty="0" smtClean="0"/>
              <a:t>الگوی فلج بصورت صعودی یا لاندری هست</a:t>
            </a:r>
          </a:p>
          <a:p>
            <a:pPr algn="r" rtl="1"/>
            <a:r>
              <a:rPr lang="fa-IR" dirty="0" smtClean="0"/>
              <a:t>عضلات پروگسیمال و دیستال بصورت قرینه درگیر می شوند</a:t>
            </a:r>
          </a:p>
          <a:p>
            <a:pPr algn="r" rtl="1"/>
            <a:r>
              <a:rPr lang="fa-IR" dirty="0" smtClean="0"/>
              <a:t>درد و تندرس در عضلات در ابتدای بیماری وجود دارد </a:t>
            </a:r>
          </a:p>
          <a:p>
            <a:pPr algn="r" rtl="1"/>
            <a:r>
              <a:rPr lang="fa-IR" dirty="0" smtClean="0"/>
              <a:t>درگیری بولبار و دیسفاژی و ضعف عضلات صورت ممکن است وجود داشته باشد که باعث نارسایی تنفسی زودرس می شود</a:t>
            </a:r>
            <a:endParaRPr lang="fa-IR" dirty="0"/>
          </a:p>
          <a:p>
            <a:pPr algn="r" rtl="1"/>
            <a:r>
              <a:rPr lang="fa-IR" dirty="0" smtClean="0"/>
              <a:t>درگیری عصب فاشیال و عضلات خارج چشمی نادر است...</a:t>
            </a:r>
          </a:p>
          <a:p>
            <a:pPr algn="r" rtl="1"/>
            <a:r>
              <a:rPr lang="fa-IR" dirty="0" smtClean="0"/>
              <a:t>بی اختیاری یا احتباس ادرار نادر و گذرا هست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2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477</TotalTime>
  <Words>656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Ion</vt:lpstr>
      <vt:lpstr>Case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سندروم گیلن باره ...</vt:lpstr>
      <vt:lpstr>تشخیص ...</vt:lpstr>
      <vt:lpstr>درمان</vt:lpstr>
      <vt:lpstr>پروگنوز</vt:lpstr>
      <vt:lpstr>سپاس از توجه و حضور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MN</dc:creator>
  <cp:lastModifiedBy>internet1</cp:lastModifiedBy>
  <cp:revision>24</cp:revision>
  <dcterms:created xsi:type="dcterms:W3CDTF">2024-05-02T15:13:40Z</dcterms:created>
  <dcterms:modified xsi:type="dcterms:W3CDTF">2024-05-08T06:20:17Z</dcterms:modified>
</cp:coreProperties>
</file>